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F90A1-949A-498C-B9E4-7C9448C04669}" type="datetimeFigureOut">
              <a:rPr lang="hr-HR" smtClean="0"/>
              <a:t>08.07.2025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A258D-7F14-4C56-8C1E-A8D6397B68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1688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5A258D-7F14-4C56-8C1E-A8D6397B68F8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1367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4178A0-A129-4AE7-CEBE-D180643F86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>
            <a:extLst>
              <a:ext uri="{FF2B5EF4-FFF2-40B4-BE49-F238E27FC236}">
                <a16:creationId xmlns:a16="http://schemas.microsoft.com/office/drawing/2014/main" id="{7A4B49F0-E204-8D80-8E38-4C9CA126BF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>
            <a:extLst>
              <a:ext uri="{FF2B5EF4-FFF2-40B4-BE49-F238E27FC236}">
                <a16:creationId xmlns:a16="http://schemas.microsoft.com/office/drawing/2014/main" id="{DAF9A2D9-4E95-594F-B413-D4C1FA6B8F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9BA8A7F2-C9F1-0403-5AEE-86D8368B84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5A258D-7F14-4C56-8C1E-A8D6397B68F8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0877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F805DEE-13B6-E656-73C7-6D8A577939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529850B-ADF5-C731-F70C-5A7F35227E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ED341A7-4933-8B9E-9D29-8B235E0CD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63D2-A3CE-4893-90F2-8A88B42D0333}" type="datetimeFigureOut">
              <a:rPr lang="hr-HR" smtClean="0"/>
              <a:t>08.07.2025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5830B41-07DA-182D-BE6B-0D618C875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C550C9C-B42C-D14F-CCFE-504F65718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E60E-B792-44FC-B186-A7434546EA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0727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B2C5F9-CDEB-7B0E-6609-61B603055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AE66C8BA-2521-3D10-38C4-2606BA63E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546E577-AF9F-BE23-F2D7-77774CF70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63D2-A3CE-4893-90F2-8A88B42D0333}" type="datetimeFigureOut">
              <a:rPr lang="hr-HR" smtClean="0"/>
              <a:t>08.07.2025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C7E271D-95DC-8694-7005-0B3400B97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DDA0F15-E2A1-5F7B-C5FA-43B8C2EE0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E60E-B792-44FC-B186-A7434546EA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3084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28584481-3C60-3C48-5C25-BA137311CF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95C72189-EEC5-B019-0792-E974C18E2C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C0148BA-0477-13FE-657D-B5F1B4ECB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63D2-A3CE-4893-90F2-8A88B42D0333}" type="datetimeFigureOut">
              <a:rPr lang="hr-HR" smtClean="0"/>
              <a:t>08.07.2025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40825DD-0733-5F1E-6B11-E5A20C805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DDEA5E7-C2A8-0EB4-2080-874EC8A63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E60E-B792-44FC-B186-A7434546EA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9804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D1BB21D-81E8-39E8-5498-CDD59AAFD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E92E86E-122B-1E77-EAB0-8FF6C8D31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A786884-5263-B459-5351-1BAC93735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63D2-A3CE-4893-90F2-8A88B42D0333}" type="datetimeFigureOut">
              <a:rPr lang="hr-HR" smtClean="0"/>
              <a:t>08.07.2025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CD6105D-41E7-DA57-0850-A4E081DE6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721C3B8-F3DB-612D-17C2-28307E9E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E60E-B792-44FC-B186-A7434546EA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59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1A0958-4AB2-86A6-E5C5-50CA1C14B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1A39665-3AC7-459D-89E4-D846F9623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B53CB41-0C62-8594-4F79-3DBC32C9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63D2-A3CE-4893-90F2-8A88B42D0333}" type="datetimeFigureOut">
              <a:rPr lang="hr-HR" smtClean="0"/>
              <a:t>08.07.2025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26E2E61-96AF-DB44-ADD2-C93EA8392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429EE61-4AAD-A178-7C8D-74C64C63F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E60E-B792-44FC-B186-A7434546EA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3773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71EE102-62AF-F88E-6C92-C71BDB227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28223D2-6AAA-52A9-23D2-605A71639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6173FA6-8017-B500-0185-2EE4609C9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579AD10-C339-22BD-67CB-EADD03D56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63D2-A3CE-4893-90F2-8A88B42D0333}" type="datetimeFigureOut">
              <a:rPr lang="hr-HR" smtClean="0"/>
              <a:t>08.07.2025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CCD3956-4846-AB8C-BF8C-FBE7B02BA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D304E0E-D036-9827-FE30-64FA6CA61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E60E-B792-44FC-B186-A7434546EA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4090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F0EE7D0-47F3-6AE8-9E1C-27914B873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8E84B25-0471-B654-3E1A-5802FEE50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FC0748B3-0769-13A1-884C-8EB4968147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BACB15D3-2457-43E3-E764-30C53C60A8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1684E8A8-6D9D-AB84-61AD-F1D9976140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8C2A68BA-F956-46A3-D20F-4A025AF2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63D2-A3CE-4893-90F2-8A88B42D0333}" type="datetimeFigureOut">
              <a:rPr lang="hr-HR" smtClean="0"/>
              <a:t>08.07.2025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F79B48AD-84A1-9009-DD64-F74E0A6B4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E2AAFFE0-3F3C-CBBA-AEC7-6A40CE02C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E60E-B792-44FC-B186-A7434546EA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8164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8116970-F554-634B-4D00-C36D4A9F0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05F9CA0A-2A0B-8A64-82B7-9041481E8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63D2-A3CE-4893-90F2-8A88B42D0333}" type="datetimeFigureOut">
              <a:rPr lang="hr-HR" smtClean="0"/>
              <a:t>08.07.2025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BDBA797B-A805-8134-F5CC-3F940AA7E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C309D4D3-195C-935A-19A8-92331555C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E60E-B792-44FC-B186-A7434546EA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174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87D06364-545D-2E94-A8D8-02FFF2FD5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63D2-A3CE-4893-90F2-8A88B42D0333}" type="datetimeFigureOut">
              <a:rPr lang="hr-HR" smtClean="0"/>
              <a:t>08.07.2025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790A6DEF-671C-E2FB-2AC2-E04693D67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6B9807BC-506B-1721-5C52-6E0E0C78C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E60E-B792-44FC-B186-A7434546EA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036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1EFC13B-BE93-7FBA-D263-ECD9E1252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4FF0C15-BAA3-62F8-1DCD-563073AE3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802161A-B636-820C-A084-7A0C51CB6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9FFA9011-CDF6-BB07-1A49-3C9A6654D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63D2-A3CE-4893-90F2-8A88B42D0333}" type="datetimeFigureOut">
              <a:rPr lang="hr-HR" smtClean="0"/>
              <a:t>08.07.2025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0305943-5724-3ADF-FF6D-2FB2E3634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0CB5B99-685E-9421-DF1F-4C796465B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E60E-B792-44FC-B186-A7434546EA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0315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8BFC715-AA8E-05C7-EC1D-8C84B0B27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16E51878-C8FA-C44E-974D-2F03EC3CD6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DF91110-B4FA-A851-ADD2-94A7DE475C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EF4F68E-3B08-7F4C-B893-7EA53F2E3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63D2-A3CE-4893-90F2-8A88B42D0333}" type="datetimeFigureOut">
              <a:rPr lang="hr-HR" smtClean="0"/>
              <a:t>08.07.2025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794BDA6-D184-62C4-5F34-D5EB85394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74E5B8C-4220-98C6-F39E-51DF1187A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E60E-B792-44FC-B186-A7434546EA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9990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AF0CD3EE-9F4A-749C-9FCF-529C265B3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E3048FB-3D97-53B5-102F-49974E81E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A3F8FA0-5CB5-465D-B8D4-583678914F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863D2-A3CE-4893-90F2-8A88B42D0333}" type="datetimeFigureOut">
              <a:rPr lang="hr-HR" smtClean="0"/>
              <a:t>08.07.2025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F02C54B-8DFC-7BC7-42CA-7287920A5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D1B405E-E21A-D4CE-0EE9-CB7B132F42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AE60E-B792-44FC-B186-A7434546EA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1444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racunovodstvo@gornjastubica.hr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8CC0214-F995-04F4-9B56-3A134BE461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30937"/>
            <a:ext cx="9144000" cy="1033271"/>
          </a:xfrm>
        </p:spPr>
        <p:txBody>
          <a:bodyPr>
            <a:normAutofit/>
          </a:bodyPr>
          <a:lstStyle/>
          <a:p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IZMJENE I DOPUNE PRORAČUNA OPĆINE GORNJA STUBICA ZA 2025. GODINU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9D2EA6F2-044A-E991-8BD8-7FA6D199BC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280" y="2020824"/>
            <a:ext cx="7205472" cy="364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187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97434C-369E-8D99-30D0-1AB246FC95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>
            <a:normAutofit/>
          </a:bodyPr>
          <a:lstStyle/>
          <a:p>
            <a:r>
              <a:rPr lang="hr-H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KAPITALNI PROJEKTI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6863323-DCD2-A3F8-1948-3D7899F269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94305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7BD2568-1A60-8F16-4B59-62B98A437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" y="365125"/>
            <a:ext cx="11225784" cy="1225931"/>
          </a:xfrm>
        </p:spPr>
        <p:txBody>
          <a:bodyPr>
            <a:normAutofit/>
          </a:bodyPr>
          <a:lstStyle/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IZGRADNJA I ASFALTIRANJE NC I KLIZIŠTA (1)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18C1301-FB87-021E-1235-32C1D36BB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776" y="1517904"/>
            <a:ext cx="10860024" cy="4659059"/>
          </a:xfrm>
        </p:spPr>
        <p:txBody>
          <a:bodyPr>
            <a:normAutofit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ukupna vrijednost radova: 607.241,50 EUR: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 NC 3-043 Pušci/Slani Potok: 7.100,00 EUR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NC 2-109 odvojak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Paklji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Kontenti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Volavec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8.500,00 EUR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 NC 2-099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Sekirevo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Selo-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Karivaroš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Sveti Matej: 59.950,00 EUR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 NC 2-070 Zebci/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Jakšinec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28.000,00 EUR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NC 2-034 odvojak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Kukasi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22.000,00 EUR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stručni nadzor asfaltiranja: 3.766,50 EUR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projektiranje NC na području Općine: 20.000,00 EUR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projektiranje mosta između Brezja i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Hižakovca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15.000,00 EUR</a:t>
            </a: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811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021456-58D9-21B4-5A1E-A2AB683C83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E92E6BA-883B-06EB-D797-C006C7A4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" y="365125"/>
            <a:ext cx="11225784" cy="1225931"/>
          </a:xfrm>
        </p:spPr>
        <p:txBody>
          <a:bodyPr>
            <a:normAutofit/>
          </a:bodyPr>
          <a:lstStyle/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IZGRADNJA I ASFALTIRANJE NC I KLIZIŠTA (2)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CEB7DE4-FD16-8CC8-4EE8-E7DD2BF8D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032" y="1271016"/>
            <a:ext cx="11301984" cy="4905947"/>
          </a:xfrm>
        </p:spPr>
        <p:txBody>
          <a:bodyPr>
            <a:normAutofit fontScale="70000" lnSpcReduction="20000"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sanacija klizišta NC 1-004 Sovići- Crkva-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Bosaki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198.000,00 EUR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stručni nadzor radova sanacije klizišta: 6.000,00 EUR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sanacija klizišta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Pošteki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97.500,00 EUR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stručni nadzor sanacije klizišta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Pošteki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3.000,00 EUR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sanacija NC 1-036 Novini: 82.800,00 EUR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stručni nadzor: 3.125,00 EU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izmjena i dopuna tehničke dokumentacije za ishođenje građevinske dozvole NC 1-005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Dubovec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Jakopovići: 7.500,00 EUR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izmjena i dopuna tehničke dokumentacije za ishođenje građevinske dozvole NC 2-033 klizište Zagrebačka ulica- groblje: 7.500,00 EUR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izmjena i dopuna tehničke dokumentacije za ishođenje građevinske dozvole NC klizište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Kirini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Sveti Matej : 7.500,00 EUR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projektno-tehnička dokumentacija klizište Sovići- Crkva-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Dubovec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 mjesno groblje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Dubovec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NC 1004: 15.000,00 EUR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projektno-tehnička dokumentacija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Levaki-Perešini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naselju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Jakšinec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NC 1-042 uz </a:t>
            </a:r>
            <a:r>
              <a:rPr lang="hr-H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k.č.br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3231/1 k.o. </a:t>
            </a:r>
            <a:r>
              <a:rPr lang="hr-HR">
                <a:latin typeface="Times New Roman" panose="02020603050405020304" pitchFamily="18" charset="0"/>
                <a:cs typeface="Times New Roman" panose="02020603050405020304" pitchFamily="18" charset="0"/>
              </a:rPr>
              <a:t>Slani Potok: 15.000,00 EUR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354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22C254-6728-AE7E-32A9-6EE213327B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364083-B8D3-383C-2334-155F501F8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" y="365125"/>
            <a:ext cx="11225784" cy="1225931"/>
          </a:xfrm>
        </p:spPr>
        <p:txBody>
          <a:bodyPr>
            <a:normAutofit/>
          </a:bodyPr>
          <a:lstStyle/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SANACIJA I MODERNIZACIJA NERAZVRSTANIH CESTA- SREDSTVA KREDITA HBOR-A</a:t>
            </a: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6A2F2F5-858E-EAF0-FF16-680BAD1F5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032" y="1271016"/>
            <a:ext cx="11567160" cy="4905947"/>
          </a:xfrm>
        </p:spPr>
        <p:txBody>
          <a:bodyPr>
            <a:normAutofit/>
          </a:bodyPr>
          <a:lstStyle/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ukupna vrijednost 1.082.395,88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geodetske izmjere i upis u zemljišne knjige: NC 1-048 Lovačka ulica: 2.502,00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geodetske izmjere i upis u zemljišne knjige: NC 3-048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Kontenti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Paklji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2.503,00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izgradnja pješačkog pločnika i oborinske kanalizacije sa rekonstrukcijom NC 1-023 Ulica Tituša Brezovačkog, NC 1-025 Brezje i NC 4-068 Brezje pod lipom: 600.267,88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stručni nadzor izgradnje pješačkog pločnika: 26.400,00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NC 1-067 Industrijska cesta (dio ceste): 134.000,00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stručni nadzor Industrijska cesta: 6.000,00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asfaltiranje NC prema Programu građenja komunalne infrastrukture i stručni nadzor: 310.723,00 EUR  </a:t>
            </a: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541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16DFE7-3F64-C841-2D1D-5093165EF1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C5119B-136C-8CBB-831B-CCAD18942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" y="365125"/>
            <a:ext cx="11225784" cy="1225931"/>
          </a:xfrm>
        </p:spPr>
        <p:txBody>
          <a:bodyPr>
            <a:normAutofit/>
          </a:bodyPr>
          <a:lstStyle/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REKONSTRUKCIJA NC 2-099 </a:t>
            </a:r>
            <a:r>
              <a:rPr lang="hr-H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SEKIREVO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SELO-</a:t>
            </a:r>
            <a:r>
              <a:rPr lang="hr-H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KARIVAROŠ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-SVETI MATEJ</a:t>
            </a: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9603097-E020-F693-E857-1AE91219F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032" y="1271016"/>
            <a:ext cx="11567160" cy="49059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ukupna vrijednost 1.933.640,00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realizacija kapitalnog projekta ovisi o raspisanim natječajima na koje bi Općina mogla prijaviti navedeni projekt</a:t>
            </a:r>
          </a:p>
          <a:p>
            <a:pPr marL="0" indent="0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522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325CF8-0099-6588-6715-B8F2991AEA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4F56775-CE9B-5A72-9C99-ACEEFA8F4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" y="365125"/>
            <a:ext cx="11225784" cy="1225931"/>
          </a:xfrm>
        </p:spPr>
        <p:txBody>
          <a:bodyPr>
            <a:normAutofit/>
          </a:bodyPr>
          <a:lstStyle/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MODERNIZACIJA NC 1-038 </a:t>
            </a:r>
            <a:r>
              <a:rPr lang="hr-H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MUCAKI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r-H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HRENI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SLANOM POTOKU</a:t>
            </a: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4EDEF4C-C44F-F753-0486-D397FD271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032" y="1271016"/>
            <a:ext cx="11567160" cy="49059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ukupna vrijednost 31.462,00 EUR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239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F7794B-7EB1-5986-3DE6-BCCDCCEF57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CA3AF74-669D-2291-BEA4-69B62E174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" y="365125"/>
            <a:ext cx="11225784" cy="1225931"/>
          </a:xfrm>
        </p:spPr>
        <p:txBody>
          <a:bodyPr>
            <a:normAutofit/>
          </a:bodyPr>
          <a:lstStyle/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IZGRADNJA I OPREMANJE DJEČJIH IGRALIŠTA</a:t>
            </a: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312E55C-0ABA-E5B3-BBBE-8BEE36A72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" y="1271015"/>
            <a:ext cx="11567160" cy="49059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ukupna vrijednost 186.300,00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izgradnja i opremanje dječjeg igrališta u Svetom Mateju,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Modrovcu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dječjeg igrališta nasuprot Općine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izrada projektne dokumentacije za dječje igralište u Slanom Potoku </a:t>
            </a: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inistarstvo demografije i useljeništva - Javni poziv za opremanje i  uređenje igrališta za djecu">
            <a:extLst>
              <a:ext uri="{FF2B5EF4-FFF2-40B4-BE49-F238E27FC236}">
                <a16:creationId xmlns:a16="http://schemas.microsoft.com/office/drawing/2014/main" id="{77A9B4C3-CA1E-3827-4396-933319C4E6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320" y="3983926"/>
            <a:ext cx="4352544" cy="2508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259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04D996-A993-AFED-6A76-145BFF694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2FE22FC-19A1-6D5D-EE06-E48EC2072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" y="365125"/>
            <a:ext cx="11225784" cy="1225931"/>
          </a:xfrm>
        </p:spPr>
        <p:txBody>
          <a:bodyPr>
            <a:normAutofit/>
          </a:bodyPr>
          <a:lstStyle/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OSTALE KAPITALNE INVESTICIJE</a:t>
            </a: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B0472DA-6AA4-17C2-CBF6-942D1F5B5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032" y="1271016"/>
            <a:ext cx="11567160" cy="49059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izrada glavnog projekta komunalne infrastrukture u poslovnoj zoni Gornja Stubica: 62.500,00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izrada projektne dokumentacije za gradnju parkirališta- Trg sv. Jurja na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ŽC2224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3.500,00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nastavak uređenja Spomen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hiže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Rudolfa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Perešina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1.289.815,00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izgradnja i rekonstrukcija- dogradnja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ŠRC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-a: 536.250,00 EUR  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izrada parcelacijskog elaborata za rekonstrukciju društvenog doma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Tepčina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1.875,00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rekonstrukcija društvenog doma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Modrovec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107.600,00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građenje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reciklažnog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dvorišta: 262.494,25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izmjena glavnog projekta rekonstrukcije mrtvačnice: 5.000,00 EUR </a:t>
            </a:r>
          </a:p>
          <a:p>
            <a:pPr marL="0" indent="0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6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520B7F-0302-BD84-3A89-0D434A8C59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BCF6FB0-FB26-74F3-1810-196203174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" y="365125"/>
            <a:ext cx="11225784" cy="1225931"/>
          </a:xfrm>
        </p:spPr>
        <p:txBody>
          <a:bodyPr>
            <a:normAutofit/>
          </a:bodyPr>
          <a:lstStyle/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PROŠIRENJE DJEČJEG VRTIĆA JUREK</a:t>
            </a:r>
            <a:b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F9F8392-6AB0-9725-679F-FEC035103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032" y="1271016"/>
            <a:ext cx="11567160" cy="49059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ukupna vrijednost: 321.000,00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kupnja zemljišta za proširenje DV: 90.000,00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projektno tehnička dokumentacija za proširenje DV: 15.000,00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ulaganja na tuđoj imovini radi prava korištenja- područni odjel DV Jurek u župnom dvoru: 200.00,00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stručni nadzor: 6.000,00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projektna dokumentacija: 10.000,00 EUR</a:t>
            </a:r>
          </a:p>
          <a:p>
            <a:pPr marL="0" indent="0">
              <a:buNone/>
            </a:pPr>
            <a:endParaRPr lang="hr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9601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846D99C-AA90-5211-477F-DCB14A61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ODRŽAVANJE KOMUNALNE INFRASTRUKTURE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28B605D-26D5-B220-8892-AD157492D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72768"/>
            <a:ext cx="12006072" cy="4604195"/>
          </a:xfrm>
        </p:spPr>
        <p:txBody>
          <a:bodyPr>
            <a:normAutofit fontScale="92500"/>
          </a:bodyPr>
          <a:lstStyle/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održavanje nerazvrstanih cesta: 469.996,26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održavanje javnih površina i parkova: 41.700,00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održavanje groblja i mrtvačnice: 81.250,00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održavanje javne rasvjete: 129.100,00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održavanje lokalnog vodovoda: 159.700,00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održavanje čistoće javnih površina (zimska služba): 70.000,00 EUR</a:t>
            </a:r>
          </a:p>
          <a:p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izrada zamjenske ograde uz </a:t>
            </a:r>
            <a:r>
              <a:rPr lang="hr-H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k.č.br</a:t>
            </a:r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341 k.o. G. Stubica i </a:t>
            </a:r>
            <a:r>
              <a:rPr lang="hr-H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k.č.br</a:t>
            </a:r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609 k.o. Donja Stubica: 15.000,00 EUR</a:t>
            </a:r>
          </a:p>
          <a:p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izrada zamjenske ograde i prilagodba prilaza uz </a:t>
            </a:r>
            <a:r>
              <a:rPr lang="hr-H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k.č</a:t>
            </a:r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br. 346 i 347 k.o. G. Stubica: 15.000,00 EUR</a:t>
            </a:r>
          </a:p>
          <a:p>
            <a:r>
              <a:rPr lang="hr-H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zacjevljenje</a:t>
            </a:r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k.č</a:t>
            </a:r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br. 957,958 i 959 k.o. Slani Potok: 15.000,00 EUR</a:t>
            </a:r>
          </a:p>
          <a:p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asfaltiranje dijela NC 1-065 Labaši- </a:t>
            </a:r>
            <a:r>
              <a:rPr lang="hr-H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Koščevići</a:t>
            </a:r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15.000,00 EUR </a:t>
            </a:r>
          </a:p>
          <a:p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801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408BD31-B95D-B7B1-E989-0A8D11CCF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ED6D95A-17FF-CA9C-54A8-1513C7DA3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3057"/>
            <a:ext cx="10515600" cy="4351338"/>
          </a:xfrm>
        </p:spPr>
        <p:txBody>
          <a:bodyPr>
            <a:normAutofit/>
          </a:bodyPr>
          <a:lstStyle/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Proračun Općine Gornja Stubica za 2025. godinu čini konsolidirani proračun s proračunskim korisnikom dječjim vrtićem Jurek </a:t>
            </a:r>
          </a:p>
          <a:p>
            <a:pPr marL="0" indent="0">
              <a:buNone/>
            </a:pP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izmjenama i dopunama Proračuna pristupa se ponajviše iz potrebe izmjena i dopuna Programa održavanja i građenja komunalne infrastrukture</a:t>
            </a:r>
          </a:p>
        </p:txBody>
      </p:sp>
    </p:spTree>
    <p:extLst>
      <p:ext uri="{BB962C8B-B14F-4D97-AF65-F5344CB8AC3E}">
        <p14:creationId xmlns:p14="http://schemas.microsoft.com/office/powerpoint/2010/main" val="30102018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CC1C006-FA96-1FEB-0CA2-8B7576A14E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HVALA NA PAŽNJI! </a:t>
            </a: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hr-H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81BAC8B-61DC-0BFD-55A2-E8C7599F93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					</a:t>
            </a:r>
          </a:p>
          <a:p>
            <a:endParaRPr lang="hr-HR" sz="1600" dirty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					Pripremila: Nikolina </a:t>
            </a:r>
            <a:r>
              <a:rPr kumimoji="0" lang="hr-H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Šalković</a:t>
            </a:r>
            <a:b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						e-mail: </a:t>
            </a:r>
            <a:r>
              <a:rPr kumimoji="0" lang="hr-H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  <a:hlinkClick r:id="rId2"/>
              </a:rPr>
              <a:t>racunovodstvo@gornjastubica.hr</a:t>
            </a:r>
            <a:b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			               </a:t>
            </a:r>
            <a:r>
              <a:rPr kumimoji="0" lang="hr-H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tel</a:t>
            </a:r>
            <a:r>
              <a:rPr kumimoji="0" lang="hr-H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: 049/289-687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43133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C0CAC7-69F8-E0B4-9DEF-026283DB4F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67B2682-E7A6-67D2-4959-0FBB79B37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PRIHODI I PRIMICI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DA24027-5601-1732-8C89-3758C9313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7" y="1335024"/>
            <a:ext cx="10969752" cy="4741355"/>
          </a:xfrm>
        </p:spPr>
        <p:txBody>
          <a:bodyPr>
            <a:normAutofit/>
          </a:bodyPr>
          <a:lstStyle/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ukupni prihodi i primici smanjeni su za 977.660,00 eura i iznose 11.526.741,00 EUR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Općina planira prihode i primitke u iznosu od 11.267.141,00 EUR, od čega izdvaja 630.000,00 EUR za proračunskog korisnika DV Jurek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Proračunski korisnik </a:t>
            </a:r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dječji vrtić Jurek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planira ukupne prihode 889.600,00 EUR od čega iz proračuna općine 630.000,00 eura, što stavlja njihove ostale prihode na razinu od 259.600,00 EUR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Iznosi dobiveni iz općinskog proračuna se prilikom konsolidacije izbijaju </a:t>
            </a:r>
          </a:p>
        </p:txBody>
      </p:sp>
      <p:pic>
        <p:nvPicPr>
          <p:cNvPr id="2050" name="Picture 2" descr="Općinski proračun – Općina Podstrana">
            <a:extLst>
              <a:ext uri="{FF2B5EF4-FFF2-40B4-BE49-F238E27FC236}">
                <a16:creationId xmlns:a16="http://schemas.microsoft.com/office/drawing/2014/main" id="{D4F75635-1BC5-9F18-EF77-871C3C90D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923" y="4986909"/>
            <a:ext cx="3137917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9345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8A8065-B750-9236-A257-5532B0F11A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F533AF-3AC7-2BA5-F344-7EF3872DF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PRIHODI OD POREZA</a:t>
            </a:r>
          </a:p>
        </p:txBody>
      </p:sp>
      <p:graphicFrame>
        <p:nvGraphicFramePr>
          <p:cNvPr id="8" name="Rezervirano mjesto sadržaja 7">
            <a:extLst>
              <a:ext uri="{FF2B5EF4-FFF2-40B4-BE49-F238E27FC236}">
                <a16:creationId xmlns:a16="http://schemas.microsoft.com/office/drawing/2014/main" id="{84583F92-3D69-7ECB-BE5F-92F8B7A11E1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71550" y="2119154"/>
          <a:ext cx="10248900" cy="3764280"/>
        </p:xfrm>
        <a:graphic>
          <a:graphicData uri="http://schemas.openxmlformats.org/drawingml/2006/table">
            <a:tbl>
              <a:tblPr/>
              <a:tblGrid>
                <a:gridCol w="571323">
                  <a:extLst>
                    <a:ext uri="{9D8B030D-6E8A-4147-A177-3AD203B41FA5}">
                      <a16:colId xmlns:a16="http://schemas.microsoft.com/office/drawing/2014/main" val="4008276467"/>
                    </a:ext>
                  </a:extLst>
                </a:gridCol>
                <a:gridCol w="4164310">
                  <a:extLst>
                    <a:ext uri="{9D8B030D-6E8A-4147-A177-3AD203B41FA5}">
                      <a16:colId xmlns:a16="http://schemas.microsoft.com/office/drawing/2014/main" val="3886262928"/>
                    </a:ext>
                  </a:extLst>
                </a:gridCol>
                <a:gridCol w="1942498">
                  <a:extLst>
                    <a:ext uri="{9D8B030D-6E8A-4147-A177-3AD203B41FA5}">
                      <a16:colId xmlns:a16="http://schemas.microsoft.com/office/drawing/2014/main" val="4193524043"/>
                    </a:ext>
                  </a:extLst>
                </a:gridCol>
                <a:gridCol w="799853">
                  <a:extLst>
                    <a:ext uri="{9D8B030D-6E8A-4147-A177-3AD203B41FA5}">
                      <a16:colId xmlns:a16="http://schemas.microsoft.com/office/drawing/2014/main" val="4087530041"/>
                    </a:ext>
                  </a:extLst>
                </a:gridCol>
                <a:gridCol w="2770916">
                  <a:extLst>
                    <a:ext uri="{9D8B030D-6E8A-4147-A177-3AD203B41FA5}">
                      <a16:colId xmlns:a16="http://schemas.microsoft.com/office/drawing/2014/main" val="3397766614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Konto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Vrsta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prihoda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Planirano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Povećanje/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0643620"/>
                  </a:ext>
                </a:extLst>
              </a:tr>
              <a:tr h="207645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Izvor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financiranja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2025,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smanjenje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2025,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345123"/>
                  </a:ext>
                </a:extLst>
              </a:tr>
              <a:tr h="179070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Prihodi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poreza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3.075.321,00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51.200,00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3.126.521,00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052143"/>
                  </a:ext>
                </a:extLst>
              </a:tr>
              <a:tr h="14097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11,Opći</a:t>
                      </a:r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prihodi</a:t>
                      </a:r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primici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9462446"/>
                  </a:ext>
                </a:extLst>
              </a:tr>
              <a:tr h="12636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3.075.321,00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51.200,00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3.126.521,00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7342731"/>
                  </a:ext>
                </a:extLst>
              </a:tr>
              <a:tr h="140970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61111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Porez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dohodak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od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nesamostalnog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rada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drugih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samostalnih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2.738.321,00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474.353,18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3.212.674,18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9921419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61121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djelatnosti</a:t>
                      </a:r>
                      <a:b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</a:b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Porez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dohodak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od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obrta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s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obrtom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izjednačenih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djelatnosti,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96.000,00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96.000,00</a:t>
                      </a:r>
                    </a:p>
                  </a:txBody>
                  <a:tcPr marL="9525" marR="171450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2098098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dohodak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od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slobodnih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zanimanja,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dohodak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od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909429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61122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poljoprivrede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šumarstva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drugih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djelatnosti</a:t>
                      </a:r>
                      <a:b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</a:b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Porez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dohodak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od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obrta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s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obrtom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izjednačenih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djelatnosti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14.500,00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14.500,00</a:t>
                      </a:r>
                    </a:p>
                  </a:txBody>
                  <a:tcPr marL="9525" marR="171450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244975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61131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dohodak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od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slobodnih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zanimanja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koji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se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utvrđuje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paušalno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Porez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dohodak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od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imovine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imovinskih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prava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10.000,00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10.000,00</a:t>
                      </a:r>
                    </a:p>
                  </a:txBody>
                  <a:tcPr marL="9525" marR="171450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9524345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61132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Porez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dohodak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od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iznajmljivanja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stanova,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soba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postelja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500,00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500,00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91844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61133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putnicima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turistima</a:t>
                      </a:r>
                      <a:b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</a:b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Porez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odbitku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dohodak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od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najamnine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zakupnine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25.000,00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25.000,00</a:t>
                      </a:r>
                    </a:p>
                  </a:txBody>
                  <a:tcPr marL="9525" marR="171450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7869800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61141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Porez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dohodak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od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dividendi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udjela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u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dobiti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32.000,00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13.000,00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45.000,00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8049339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61143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Porez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odbitku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dohodak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od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kamata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3.000,00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5.000,00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3721937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61151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Porez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dohodak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godišnjoj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prijavi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75.000,00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5.000,00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80.000,00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865880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61161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Porez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dohodak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utvrđen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u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postupku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nadzora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za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prethodne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398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61171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godine</a:t>
                      </a:r>
                      <a:b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</a:b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Povrat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poreza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prireza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dohodak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godišnjoj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prijavi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-443.353,18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-443.353,18</a:t>
                      </a:r>
                    </a:p>
                  </a:txBody>
                  <a:tcPr marL="9525" marR="171450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2352120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61314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Porez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kuće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za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odmor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23.000,00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23.000,00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9502087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61341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Porez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promet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nekretnina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45.000,00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45.000,00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24615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61424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Porez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potrošnju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alkoholnih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bezalkoholnih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pića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13.000,00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13.000,00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9540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660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C9AD63-3CA7-304B-F13D-82D630305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POMOĆI OD INOZEMSTVA I OD SUBJEKATA UNUTAR OPĆEG PRORAČUNA</a:t>
            </a:r>
          </a:p>
        </p:txBody>
      </p:sp>
      <p:graphicFrame>
        <p:nvGraphicFramePr>
          <p:cNvPr id="5" name="Rezervirano mjesto sadržaja 4">
            <a:extLst>
              <a:ext uri="{FF2B5EF4-FFF2-40B4-BE49-F238E27FC236}">
                <a16:creationId xmlns:a16="http://schemas.microsoft.com/office/drawing/2014/main" id="{EC59875A-9C55-11E8-2196-0746909520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3271162"/>
              </p:ext>
            </p:extLst>
          </p:nvPr>
        </p:nvGraphicFramePr>
        <p:xfrm>
          <a:off x="950976" y="1690688"/>
          <a:ext cx="9994392" cy="4508940"/>
        </p:xfrm>
        <a:graphic>
          <a:graphicData uri="http://schemas.openxmlformats.org/drawingml/2006/table">
            <a:tbl>
              <a:tblPr/>
              <a:tblGrid>
                <a:gridCol w="557136">
                  <a:extLst>
                    <a:ext uri="{9D8B030D-6E8A-4147-A177-3AD203B41FA5}">
                      <a16:colId xmlns:a16="http://schemas.microsoft.com/office/drawing/2014/main" val="3795955946"/>
                    </a:ext>
                  </a:extLst>
                </a:gridCol>
                <a:gridCol w="4060899">
                  <a:extLst>
                    <a:ext uri="{9D8B030D-6E8A-4147-A177-3AD203B41FA5}">
                      <a16:colId xmlns:a16="http://schemas.microsoft.com/office/drawing/2014/main" val="2879080051"/>
                    </a:ext>
                  </a:extLst>
                </a:gridCol>
                <a:gridCol w="1894261">
                  <a:extLst>
                    <a:ext uri="{9D8B030D-6E8A-4147-A177-3AD203B41FA5}">
                      <a16:colId xmlns:a16="http://schemas.microsoft.com/office/drawing/2014/main" val="386627194"/>
                    </a:ext>
                  </a:extLst>
                </a:gridCol>
                <a:gridCol w="779990">
                  <a:extLst>
                    <a:ext uri="{9D8B030D-6E8A-4147-A177-3AD203B41FA5}">
                      <a16:colId xmlns:a16="http://schemas.microsoft.com/office/drawing/2014/main" val="432882893"/>
                    </a:ext>
                  </a:extLst>
                </a:gridCol>
                <a:gridCol w="2702106">
                  <a:extLst>
                    <a:ext uri="{9D8B030D-6E8A-4147-A177-3AD203B41FA5}">
                      <a16:colId xmlns:a16="http://schemas.microsoft.com/office/drawing/2014/main" val="1317028031"/>
                    </a:ext>
                  </a:extLst>
                </a:gridCol>
              </a:tblGrid>
              <a:tr h="119586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Konto</a:t>
                      </a:r>
                    </a:p>
                  </a:txBody>
                  <a:tcPr marL="890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Vrsta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prihoda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Planirano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Povećanje/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09" marR="1603687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98904"/>
                  </a:ext>
                </a:extLst>
              </a:tr>
              <a:tr h="193567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09" marR="8909" marT="8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Izvor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financiranja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2025,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smanjenje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2025,</a:t>
                      </a:r>
                    </a:p>
                  </a:txBody>
                  <a:tcPr marL="8909" marR="1603687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726532"/>
                  </a:ext>
                </a:extLst>
              </a:tr>
              <a:tr h="136419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890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Pomoći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iz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inozemstva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subjekata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unutar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općeg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6.147.637,00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-574.760,00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5.572.877,00</a:t>
                      </a:r>
                    </a:p>
                  </a:txBody>
                  <a:tcPr marL="8909" marR="1603687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623721"/>
                  </a:ext>
                </a:extLst>
              </a:tr>
              <a:tr h="156697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09" marR="8909" marT="89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proračuna</a:t>
                      </a: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09" marR="8909" marT="89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09" marR="8909" marT="89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09" marR="8909" marT="89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094486"/>
                  </a:ext>
                </a:extLst>
              </a:tr>
              <a:tr h="156697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09" marR="8909" marT="89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52,Ostale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pomoći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5.466.470,00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-574.760,00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4.891.710,00</a:t>
                      </a:r>
                    </a:p>
                  </a:txBody>
                  <a:tcPr marL="8909" marR="1603687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0024966"/>
                  </a:ext>
                </a:extLst>
              </a:tr>
              <a:tr h="156697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09" marR="8909" marT="89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520,Pomoć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iz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državnog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proračuna-fiskalno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izravnanje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681.167,00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681.167,00</a:t>
                      </a:r>
                    </a:p>
                  </a:txBody>
                  <a:tcPr marL="8909" marR="1603687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8396377"/>
                  </a:ext>
                </a:extLst>
              </a:tr>
              <a:tr h="136419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633110</a:t>
                      </a:r>
                    </a:p>
                  </a:txBody>
                  <a:tcPr marL="890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Tekuće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pomoći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iz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državnog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proračuna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-fiskalna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održivost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dječjih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128.000,00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128.000,00</a:t>
                      </a:r>
                    </a:p>
                  </a:txBody>
                  <a:tcPr marL="8909" marR="1603687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232480"/>
                  </a:ext>
                </a:extLst>
              </a:tr>
              <a:tr h="25808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633114</a:t>
                      </a:r>
                    </a:p>
                  </a:txBody>
                  <a:tcPr marL="8909" marR="8909" marT="8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vrtića</a:t>
                      </a:r>
                      <a:b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</a:b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Tekuće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pomoći-susreti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za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Rudija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10.000,00</a:t>
                      </a:r>
                    </a:p>
                  </a:txBody>
                  <a:tcPr marL="8909" marR="80184" marT="8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8909" marR="80184" marT="8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10.000,00</a:t>
                      </a:r>
                    </a:p>
                  </a:txBody>
                  <a:tcPr marL="8909" marR="1603687" marT="8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3839991"/>
                  </a:ext>
                </a:extLst>
              </a:tr>
              <a:tr h="154853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633116</a:t>
                      </a:r>
                    </a:p>
                  </a:txBody>
                  <a:tcPr marL="890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Tekuće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pomoći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iz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državnog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proračuna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22.600,00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22.600,00</a:t>
                      </a:r>
                    </a:p>
                  </a:txBody>
                  <a:tcPr marL="8909" marR="1603687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0680000"/>
                  </a:ext>
                </a:extLst>
              </a:tr>
              <a:tr h="154853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633121</a:t>
                      </a:r>
                    </a:p>
                  </a:txBody>
                  <a:tcPr marL="890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Tekuće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potpore-Županija,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manifestacije,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sufinanciranje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šk.knjiga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30.000,00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30.000,00</a:t>
                      </a:r>
                    </a:p>
                  </a:txBody>
                  <a:tcPr marL="8909" marR="1603687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5618329"/>
                  </a:ext>
                </a:extLst>
              </a:tr>
              <a:tr h="154853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633131</a:t>
                      </a:r>
                    </a:p>
                  </a:txBody>
                  <a:tcPr marL="890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Tekuće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pomoći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iz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gradskih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proračuna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-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sufinanciranje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troškova</a:t>
                      </a:r>
                      <a:endParaRPr lang="hr-HR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16.000,00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16.000,00</a:t>
                      </a:r>
                    </a:p>
                  </a:txBody>
                  <a:tcPr marL="8909" marR="1603687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10247"/>
                  </a:ext>
                </a:extLst>
              </a:tr>
              <a:tr h="156697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09" marR="8909" marT="89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plaće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komunalni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poljoprivredni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redar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09" marR="8909" marT="89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09" marR="8909" marT="89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09" marR="8909" marT="89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1473767"/>
                  </a:ext>
                </a:extLst>
              </a:tr>
              <a:tr h="127201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633141</a:t>
                      </a:r>
                    </a:p>
                  </a:txBody>
                  <a:tcPr marL="890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Tekuće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pomoći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iz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općinskih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proračuna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-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sufinanciranje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troškova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8.000,00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8.000,00</a:t>
                      </a:r>
                    </a:p>
                  </a:txBody>
                  <a:tcPr marL="8909" marR="1603687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6022368"/>
                  </a:ext>
                </a:extLst>
              </a:tr>
              <a:tr h="25808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6332100</a:t>
                      </a:r>
                    </a:p>
                  </a:txBody>
                  <a:tcPr marL="8909" marR="8909" marT="8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plaće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poljoprivrednog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komunalnog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redara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Kapitalne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pomoći-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društveni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dom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u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Modrovcu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96.600,00</a:t>
                      </a:r>
                    </a:p>
                  </a:txBody>
                  <a:tcPr marL="8909" marR="80184" marT="8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8909" marR="80184" marT="8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96.600,00</a:t>
                      </a:r>
                    </a:p>
                  </a:txBody>
                  <a:tcPr marL="8909" marR="1603687" marT="8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7759002"/>
                  </a:ext>
                </a:extLst>
              </a:tr>
              <a:tr h="154853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6332121</a:t>
                      </a:r>
                    </a:p>
                  </a:txBody>
                  <a:tcPr marL="890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Kapitalne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pomoći-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gradnja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opremanje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dječjih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igrališta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101.325,00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-54.575,00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46.750,00</a:t>
                      </a:r>
                    </a:p>
                  </a:txBody>
                  <a:tcPr marL="8909" marR="1603687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3123673"/>
                  </a:ext>
                </a:extLst>
              </a:tr>
              <a:tr h="154853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633214</a:t>
                      </a:r>
                    </a:p>
                  </a:txBody>
                  <a:tcPr marL="890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Kapitalne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pomoći-ostalo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(asfaltiranje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cesta,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komunalna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587.405,00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-537.185,00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50.220,00</a:t>
                      </a:r>
                    </a:p>
                  </a:txBody>
                  <a:tcPr marL="8909" marR="1603687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6534678"/>
                  </a:ext>
                </a:extLst>
              </a:tr>
              <a:tr h="25808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6332191</a:t>
                      </a:r>
                    </a:p>
                  </a:txBody>
                  <a:tcPr marL="8909" marR="8909" marT="8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infrastruktura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u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poslovnoj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zoni)</a:t>
                      </a:r>
                      <a:b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</a:b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Kapitalne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pomoći-Ministarstvo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branitelja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(Spomen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hiža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Rudolfa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8909" marR="80184" marT="8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1.289.815,00</a:t>
                      </a:r>
                    </a:p>
                  </a:txBody>
                  <a:tcPr marL="8909" marR="80184" marT="8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1.289.815,00</a:t>
                      </a:r>
                    </a:p>
                  </a:txBody>
                  <a:tcPr marL="8909" marR="1603687" marT="8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0010441"/>
                  </a:ext>
                </a:extLst>
              </a:tr>
              <a:tr h="25808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6332211</a:t>
                      </a:r>
                    </a:p>
                  </a:txBody>
                  <a:tcPr marL="8909" marR="8909" marT="8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Perešina)</a:t>
                      </a:r>
                      <a:b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</a:b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Kapitalne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pomoći-spomen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hiža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Rudolfa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Perešina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1.506.515,00</a:t>
                      </a:r>
                    </a:p>
                  </a:txBody>
                  <a:tcPr marL="8909" marR="80184" marT="8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-1.506.515,00</a:t>
                      </a:r>
                    </a:p>
                  </a:txBody>
                  <a:tcPr marL="8909" marR="80184" marT="8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8909" marR="1603687" marT="8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4267"/>
                  </a:ext>
                </a:extLst>
              </a:tr>
              <a:tr h="154853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6332213</a:t>
                      </a:r>
                    </a:p>
                  </a:txBody>
                  <a:tcPr marL="890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Kapitalne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pomoći-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KZŽ-Spomen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hiža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R.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Perešin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20.000,00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20.000,00</a:t>
                      </a:r>
                    </a:p>
                  </a:txBody>
                  <a:tcPr marL="8909" marR="1603687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2122756"/>
                  </a:ext>
                </a:extLst>
              </a:tr>
              <a:tr h="154853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634261</a:t>
                      </a:r>
                    </a:p>
                  </a:txBody>
                  <a:tcPr marL="890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Kapitalne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pomoći-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Hrvatske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vode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182.700,00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182.700,00</a:t>
                      </a:r>
                    </a:p>
                  </a:txBody>
                  <a:tcPr marL="8909" marR="1603687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7674331"/>
                  </a:ext>
                </a:extLst>
              </a:tr>
              <a:tr h="154853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63531</a:t>
                      </a:r>
                    </a:p>
                  </a:txBody>
                  <a:tcPr marL="890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Pomoći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fiskalnog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izravnanja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681.167,00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681.167,00</a:t>
                      </a:r>
                    </a:p>
                  </a:txBody>
                  <a:tcPr marL="8909" marR="1603687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773399"/>
                  </a:ext>
                </a:extLst>
              </a:tr>
              <a:tr h="154853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63612</a:t>
                      </a:r>
                    </a:p>
                  </a:txBody>
                  <a:tcPr marL="890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Tekuće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pomoći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iz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državnog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proračuna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proračunskim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korisnicima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8.000,00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8.000,00</a:t>
                      </a:r>
                    </a:p>
                  </a:txBody>
                  <a:tcPr marL="8909" marR="1603687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6689203"/>
                  </a:ext>
                </a:extLst>
              </a:tr>
              <a:tr h="25808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6382110</a:t>
                      </a:r>
                    </a:p>
                  </a:txBody>
                  <a:tcPr marL="8909" marR="8909" marT="8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proračuna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JLP(R)S</a:t>
                      </a:r>
                      <a:b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</a:b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Kapitalne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pomoći-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gradnja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opremanje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dječjih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igrališta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(LAG)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8909" marR="80184" marT="8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31.000,00</a:t>
                      </a:r>
                    </a:p>
                  </a:txBody>
                  <a:tcPr marL="8909" marR="80184" marT="8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31.000,00</a:t>
                      </a:r>
                    </a:p>
                  </a:txBody>
                  <a:tcPr marL="8909" marR="1603687" marT="8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5264171"/>
                  </a:ext>
                </a:extLst>
              </a:tr>
              <a:tr h="154853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638212</a:t>
                      </a:r>
                    </a:p>
                  </a:txBody>
                  <a:tcPr marL="890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Kapitalne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pomoći-ŠRC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520.000,00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520.000,00</a:t>
                      </a:r>
                    </a:p>
                  </a:txBody>
                  <a:tcPr marL="8909" marR="1603687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2633654"/>
                  </a:ext>
                </a:extLst>
              </a:tr>
              <a:tr h="154853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638216</a:t>
                      </a:r>
                    </a:p>
                  </a:txBody>
                  <a:tcPr marL="890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Kapitalne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pomoći-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reciklažno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dvorište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498.385,00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498.385,00</a:t>
                      </a:r>
                    </a:p>
                  </a:txBody>
                  <a:tcPr marL="8909" marR="1603687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1094709"/>
                  </a:ext>
                </a:extLst>
              </a:tr>
              <a:tr h="175132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638218</a:t>
                      </a:r>
                    </a:p>
                  </a:txBody>
                  <a:tcPr marL="890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Kapitalne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pomoći-cesta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Šagudovec-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Sekirevo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selo</a:t>
                      </a:r>
                      <a:endParaRPr lang="hr-H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60369" marR="8909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1.933.640,00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8909" marR="80184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1.933.640,00</a:t>
                      </a:r>
                    </a:p>
                  </a:txBody>
                  <a:tcPr marL="8909" marR="1603687" marT="890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1519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181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BF38A9-6FC5-2A18-107E-7CF8966F6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PRIHODI OD UPRAVNIH I ADMINISTRATIVNIH PRISTOJBI, PRISTOJBI PO POSEBNIM PROPISIMA I NAKNADA</a:t>
            </a:r>
          </a:p>
        </p:txBody>
      </p:sp>
      <p:graphicFrame>
        <p:nvGraphicFramePr>
          <p:cNvPr id="7" name="Rezervirano mjesto sadržaja 6">
            <a:extLst>
              <a:ext uri="{FF2B5EF4-FFF2-40B4-BE49-F238E27FC236}">
                <a16:creationId xmlns:a16="http://schemas.microsoft.com/office/drawing/2014/main" id="{3376B699-F2F6-28A0-69F2-3CC60C29C6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7248067"/>
              </p:ext>
            </p:extLst>
          </p:nvPr>
        </p:nvGraphicFramePr>
        <p:xfrm>
          <a:off x="566928" y="1975105"/>
          <a:ext cx="11055096" cy="4147526"/>
        </p:xfrm>
        <a:graphic>
          <a:graphicData uri="http://schemas.openxmlformats.org/drawingml/2006/table">
            <a:tbl>
              <a:tblPr/>
              <a:tblGrid>
                <a:gridCol w="616264">
                  <a:extLst>
                    <a:ext uri="{9D8B030D-6E8A-4147-A177-3AD203B41FA5}">
                      <a16:colId xmlns:a16="http://schemas.microsoft.com/office/drawing/2014/main" val="272037536"/>
                    </a:ext>
                  </a:extLst>
                </a:gridCol>
                <a:gridCol w="4491882">
                  <a:extLst>
                    <a:ext uri="{9D8B030D-6E8A-4147-A177-3AD203B41FA5}">
                      <a16:colId xmlns:a16="http://schemas.microsoft.com/office/drawing/2014/main" val="3675254129"/>
                    </a:ext>
                  </a:extLst>
                </a:gridCol>
                <a:gridCol w="2095299">
                  <a:extLst>
                    <a:ext uri="{9D8B030D-6E8A-4147-A177-3AD203B41FA5}">
                      <a16:colId xmlns:a16="http://schemas.microsoft.com/office/drawing/2014/main" val="954763820"/>
                    </a:ext>
                  </a:extLst>
                </a:gridCol>
                <a:gridCol w="862770">
                  <a:extLst>
                    <a:ext uri="{9D8B030D-6E8A-4147-A177-3AD203B41FA5}">
                      <a16:colId xmlns:a16="http://schemas.microsoft.com/office/drawing/2014/main" val="3807833672"/>
                    </a:ext>
                  </a:extLst>
                </a:gridCol>
                <a:gridCol w="2988881">
                  <a:extLst>
                    <a:ext uri="{9D8B030D-6E8A-4147-A177-3AD203B41FA5}">
                      <a16:colId xmlns:a16="http://schemas.microsoft.com/office/drawing/2014/main" val="477941268"/>
                    </a:ext>
                  </a:extLst>
                </a:gridCol>
              </a:tblGrid>
              <a:tr h="168097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Konto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Vrsta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prihoda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Planirano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Povećanje/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7248759"/>
                  </a:ext>
                </a:extLst>
              </a:tr>
              <a:tr h="38231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Izvor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financiranja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2025,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smanjenje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2025,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677810"/>
                  </a:ext>
                </a:extLst>
              </a:tr>
              <a:tr h="168097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endParaRPr lang="hr-HR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endParaRPr lang="hr-HR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endParaRPr lang="hr-HR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endParaRPr lang="hr-HR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724634"/>
                  </a:ext>
                </a:extLst>
              </a:tr>
              <a:tr h="203922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Prihodi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upravnih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administrativnih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pristojbi,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pristojbi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554.500,00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32.900,00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587.400,00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728783"/>
                  </a:ext>
                </a:extLst>
              </a:tr>
              <a:tr h="24801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posebnim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propisima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naknada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843437"/>
                  </a:ext>
                </a:extLst>
              </a:tr>
              <a:tr h="23423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pl-PL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43,Ostali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prihodi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posebne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namjene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554.500,00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32.900,00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587.400,00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4368658"/>
                  </a:ext>
                </a:extLst>
              </a:tr>
              <a:tr h="237909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651291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Grobna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naknada-groblje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G.Stubica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72.000,00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-12.000,00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60.000,00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1583432"/>
                  </a:ext>
                </a:extLst>
              </a:tr>
              <a:tr h="231479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6512911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Naknada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za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mrtvačnicu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ukop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35.000,00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35.000,00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8998876"/>
                  </a:ext>
                </a:extLst>
              </a:tr>
              <a:tr h="231479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651294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Prihodi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vodovoda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Dobri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Zdenci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85.000,00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-17.000,00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68.000,00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010970"/>
                  </a:ext>
                </a:extLst>
              </a:tr>
              <a:tr h="231479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65141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Turistička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pristojba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500,00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500,00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191965"/>
                  </a:ext>
                </a:extLst>
              </a:tr>
              <a:tr h="231479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65221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Vodni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doprinos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9258585"/>
                  </a:ext>
                </a:extLst>
              </a:tr>
              <a:tr h="231479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65241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Doprinosi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za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šume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800,00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-600,00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1268980"/>
                  </a:ext>
                </a:extLst>
              </a:tr>
              <a:tr h="231479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652641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Sufinanciranje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cijene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usluge-dječji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vrtić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195.000,00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54.000,00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249.000,00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87082"/>
                  </a:ext>
                </a:extLst>
              </a:tr>
              <a:tr h="231479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65267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Prihodi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s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naslova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osiguranja,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refundacije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štete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totalne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štete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1.000,00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1759276"/>
                  </a:ext>
                </a:extLst>
              </a:tr>
              <a:tr h="231479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65269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Ostali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nespomenuti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prihodi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posebnim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propisima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35.000,00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15.000,00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50.000,00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5875654"/>
                  </a:ext>
                </a:extLst>
              </a:tr>
              <a:tr h="231479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652691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Povrat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u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proračun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500,00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500,00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1296183"/>
                  </a:ext>
                </a:extLst>
              </a:tr>
              <a:tr h="231479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653111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Komunalni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doprinos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10.000,00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-7.000,00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3.000,00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4176582"/>
                  </a:ext>
                </a:extLst>
              </a:tr>
              <a:tr h="190144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65321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Komunalne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naknade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120.000,00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120.000,00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447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598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89236ED-E06F-703D-2538-D6B042136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" y="365125"/>
            <a:ext cx="11207496" cy="1325563"/>
          </a:xfrm>
        </p:spPr>
        <p:txBody>
          <a:bodyPr>
            <a:normAutofit/>
          </a:bodyPr>
          <a:lstStyle/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PRIHODI OD PRODAJE PROIZVODA I ROBE TE PRUŽENIH USLUGA, PRIHOD OD DONACIJA TE POVRATI PO PROTESTIRANIM JAMSTVIMA</a:t>
            </a: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6BCD9C88-B89E-B10D-8317-15418521D9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3408976"/>
              </p:ext>
            </p:extLst>
          </p:nvPr>
        </p:nvGraphicFramePr>
        <p:xfrm>
          <a:off x="649224" y="2148840"/>
          <a:ext cx="10771632" cy="3063239"/>
        </p:xfrm>
        <a:graphic>
          <a:graphicData uri="http://schemas.openxmlformats.org/drawingml/2006/table">
            <a:tbl>
              <a:tblPr/>
              <a:tblGrid>
                <a:gridCol w="600463">
                  <a:extLst>
                    <a:ext uri="{9D8B030D-6E8A-4147-A177-3AD203B41FA5}">
                      <a16:colId xmlns:a16="http://schemas.microsoft.com/office/drawing/2014/main" val="1651161111"/>
                    </a:ext>
                  </a:extLst>
                </a:gridCol>
                <a:gridCol w="4376706">
                  <a:extLst>
                    <a:ext uri="{9D8B030D-6E8A-4147-A177-3AD203B41FA5}">
                      <a16:colId xmlns:a16="http://schemas.microsoft.com/office/drawing/2014/main" val="3858327951"/>
                    </a:ext>
                  </a:extLst>
                </a:gridCol>
                <a:gridCol w="2041572">
                  <a:extLst>
                    <a:ext uri="{9D8B030D-6E8A-4147-A177-3AD203B41FA5}">
                      <a16:colId xmlns:a16="http://schemas.microsoft.com/office/drawing/2014/main" val="2289818212"/>
                    </a:ext>
                  </a:extLst>
                </a:gridCol>
                <a:gridCol w="840648">
                  <a:extLst>
                    <a:ext uri="{9D8B030D-6E8A-4147-A177-3AD203B41FA5}">
                      <a16:colId xmlns:a16="http://schemas.microsoft.com/office/drawing/2014/main" val="3380782908"/>
                    </a:ext>
                  </a:extLst>
                </a:gridCol>
                <a:gridCol w="2912243">
                  <a:extLst>
                    <a:ext uri="{9D8B030D-6E8A-4147-A177-3AD203B41FA5}">
                      <a16:colId xmlns:a16="http://schemas.microsoft.com/office/drawing/2014/main" val="3468402721"/>
                    </a:ext>
                  </a:extLst>
                </a:gridCol>
              </a:tblGrid>
              <a:tr h="301837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Prihodi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prodaje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proizvoda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robe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pruženih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usluga,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995732"/>
                  </a:ext>
                </a:extLst>
              </a:tr>
              <a:tr h="34670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prihodi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donacija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povrati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protestiranim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881401"/>
                  </a:ext>
                </a:extLst>
              </a:tr>
              <a:tr h="34670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jamstvima</a:t>
                      </a: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hr-H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812757"/>
                  </a:ext>
                </a:extLst>
              </a:tr>
              <a:tr h="34670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31,Vlastiti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prihodi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5719066"/>
                  </a:ext>
                </a:extLst>
              </a:tr>
              <a:tr h="34670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61,Donacije</a:t>
                      </a: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7.500,00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0815642"/>
                  </a:ext>
                </a:extLst>
              </a:tr>
              <a:tr h="301837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66142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Prihodi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od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prodaje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robe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-1.000,00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876457"/>
                  </a:ext>
                </a:extLst>
              </a:tr>
              <a:tr h="342626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66311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Tekuće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donacije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od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fizičkih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osoba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3.000,00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-2.500,00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500,00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0765178"/>
                  </a:ext>
                </a:extLst>
              </a:tr>
              <a:tr h="342626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66313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Tekuće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donacije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od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trgovačkih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društava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4.000,00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-3.500,00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500,00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6948234"/>
                  </a:ext>
                </a:extLst>
              </a:tr>
              <a:tr h="387493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66314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Tekuće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donacije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od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ostalih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subjekata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izvan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općeg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proračuna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500,00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500,00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9831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4053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9E69217-23AB-78B5-A25A-EF8EABE4F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76" y="365125"/>
            <a:ext cx="10860024" cy="1325563"/>
          </a:xfrm>
        </p:spPr>
        <p:txBody>
          <a:bodyPr>
            <a:normAutofit/>
          </a:bodyPr>
          <a:lstStyle/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PRIMICI OD FINANCIJSKE IMOVINE I ZADUŽIVANJA</a:t>
            </a: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96BE6EE6-69C3-261F-D1D2-DFF5A26ACE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273376"/>
              </p:ext>
            </p:extLst>
          </p:nvPr>
        </p:nvGraphicFramePr>
        <p:xfrm>
          <a:off x="576072" y="2185416"/>
          <a:ext cx="10972799" cy="3083963"/>
        </p:xfrm>
        <a:graphic>
          <a:graphicData uri="http://schemas.openxmlformats.org/drawingml/2006/table">
            <a:tbl>
              <a:tblPr/>
              <a:tblGrid>
                <a:gridCol w="611677">
                  <a:extLst>
                    <a:ext uri="{9D8B030D-6E8A-4147-A177-3AD203B41FA5}">
                      <a16:colId xmlns:a16="http://schemas.microsoft.com/office/drawing/2014/main" val="1362943699"/>
                    </a:ext>
                  </a:extLst>
                </a:gridCol>
                <a:gridCol w="4458444">
                  <a:extLst>
                    <a:ext uri="{9D8B030D-6E8A-4147-A177-3AD203B41FA5}">
                      <a16:colId xmlns:a16="http://schemas.microsoft.com/office/drawing/2014/main" val="2465878404"/>
                    </a:ext>
                  </a:extLst>
                </a:gridCol>
                <a:gridCol w="2079700">
                  <a:extLst>
                    <a:ext uri="{9D8B030D-6E8A-4147-A177-3AD203B41FA5}">
                      <a16:colId xmlns:a16="http://schemas.microsoft.com/office/drawing/2014/main" val="2709219630"/>
                    </a:ext>
                  </a:extLst>
                </a:gridCol>
                <a:gridCol w="856348">
                  <a:extLst>
                    <a:ext uri="{9D8B030D-6E8A-4147-A177-3AD203B41FA5}">
                      <a16:colId xmlns:a16="http://schemas.microsoft.com/office/drawing/2014/main" val="1626229355"/>
                    </a:ext>
                  </a:extLst>
                </a:gridCol>
                <a:gridCol w="2966630">
                  <a:extLst>
                    <a:ext uri="{9D8B030D-6E8A-4147-A177-3AD203B41FA5}">
                      <a16:colId xmlns:a16="http://schemas.microsoft.com/office/drawing/2014/main" val="3114691425"/>
                    </a:ext>
                  </a:extLst>
                </a:gridCol>
              </a:tblGrid>
              <a:tr h="248911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Konto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Vrsta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prihoda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Planirano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Povećanje/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8144996"/>
                  </a:ext>
                </a:extLst>
              </a:tr>
              <a:tr h="454787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Izvor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financiranja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2025,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smanjenje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2025,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0484864"/>
                  </a:ext>
                </a:extLst>
              </a:tr>
              <a:tr h="306039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Primici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financijske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imovine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zaduživanja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2.630.000,00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-480.000,00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2.150.000,00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832967"/>
                  </a:ext>
                </a:extLst>
              </a:tr>
              <a:tr h="383568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Primici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</a:t>
                      </a: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zaduživanja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2.630.000,00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-480.000,00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2.150.000,00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694745"/>
                  </a:ext>
                </a:extLst>
              </a:tr>
              <a:tr h="371487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84222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Primljeni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krediti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od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kreditnih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institucija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u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javnom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sektoru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– dugoročni</a:t>
                      </a: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1.250.000,00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1.250.000,00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9919411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84431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b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</a:b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Primljeni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krediti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od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tuzemnih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kreditnih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institucija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izvan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javnog sektora- kratkoročni</a:t>
                      </a: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300.000,00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600.000,00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900.000,00</a:t>
                      </a:r>
                    </a:p>
                  </a:txBody>
                  <a:tcPr marL="9525" marR="171450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140721"/>
                  </a:ext>
                </a:extLst>
              </a:tr>
              <a:tr h="57127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844321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b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</a:br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Kredit</a:t>
                      </a:r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za</a:t>
                      </a:r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gradnju</a:t>
                      </a:r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sportske</a:t>
                      </a:r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dvorane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1.000.000,00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-1.000.000,00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9525" marR="171450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6874862"/>
                  </a:ext>
                </a:extLst>
              </a:tr>
              <a:tr h="281556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847110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DP-povrat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poreza</a:t>
                      </a: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80.000,00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-80.000,00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buNone/>
                      </a:pPr>
                      <a:r>
                        <a:rPr lang="hr-H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Sans Serif" panose="020B0604020202020204" pitchFamily="34" charset="0"/>
                        </a:rPr>
                        <a:t>0,00</a:t>
                      </a:r>
                    </a:p>
                  </a:txBody>
                  <a:tcPr marL="9525" marR="171450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014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525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2B2D6D8-F26F-EC29-DD92-866D90DD2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365125"/>
            <a:ext cx="10988040" cy="933323"/>
          </a:xfrm>
        </p:spPr>
        <p:txBody>
          <a:bodyPr>
            <a:normAutofit/>
          </a:bodyPr>
          <a:lstStyle/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RASHODI I IZDACI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7BB3A2D-AB62-C549-18E8-5F81ABA80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168" y="1481329"/>
            <a:ext cx="11494008" cy="4727448"/>
          </a:xfrm>
        </p:spPr>
        <p:txBody>
          <a:bodyPr>
            <a:normAutofit fontScale="92500" lnSpcReduction="10000"/>
          </a:bodyPr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Rashodi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 planirani u ukupnom iznosu od 11.356.630,19 EUR</a:t>
            </a:r>
          </a:p>
          <a:p>
            <a:pPr marL="0" indent="0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Izdaci za financijsku imovinu i otplatu zajmova planirani su u iznosu od 866.685,00 eura. Planira se otplata glavnice:</a:t>
            </a:r>
          </a:p>
          <a:p>
            <a:pPr marL="0" indent="0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kratkoročni kredit za građenje reciklažnog dvorišta: 498.385,00 eura</a:t>
            </a:r>
          </a:p>
          <a:p>
            <a:pPr marL="0" indent="0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kratkoročni kredit za financiranje tekućeg poslovanja (kredit iz 2024. godine): 60.000,00 eura</a:t>
            </a:r>
          </a:p>
          <a:p>
            <a:pPr marL="0" indent="0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kratkoročni kredit za financiranje tekućeg poslovanja: 240.000,00 eura</a:t>
            </a:r>
          </a:p>
          <a:p>
            <a:pPr marL="0" indent="0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dugoročni kredit za građenje dječjeg vrtića Jurek: 35.100,00 eura</a:t>
            </a:r>
          </a:p>
          <a:p>
            <a:pPr marL="0" indent="0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beskamatni kredit iz državnog proračuna za sanaciju štete od potresa: 33.200,00 eura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396882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1833</Words>
  <Application>Microsoft Office PowerPoint</Application>
  <PresentationFormat>Široki zaslon</PresentationFormat>
  <Paragraphs>493</Paragraphs>
  <Slides>20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Microsoft Sans Serif</vt:lpstr>
      <vt:lpstr>Times New Roman</vt:lpstr>
      <vt:lpstr>Tema sustava Office</vt:lpstr>
      <vt:lpstr>II. IZMJENE I DOPUNE PRORAČUNA OPĆINE GORNJA STUBICA ZA 2025. GODINU</vt:lpstr>
      <vt:lpstr>UVOD</vt:lpstr>
      <vt:lpstr>PRIHODI I PRIMICI</vt:lpstr>
      <vt:lpstr>PRIHODI OD POREZA</vt:lpstr>
      <vt:lpstr>POMOĆI OD INOZEMSTVA I OD SUBJEKATA UNUTAR OPĆEG PRORAČUNA</vt:lpstr>
      <vt:lpstr>PRIHODI OD UPRAVNIH I ADMINISTRATIVNIH PRISTOJBI, PRISTOJBI PO POSEBNIM PROPISIMA I NAKNADA</vt:lpstr>
      <vt:lpstr>PRIHODI OD PRODAJE PROIZVODA I ROBE TE PRUŽENIH USLUGA, PRIHOD OD DONACIJA TE POVRATI PO PROTESTIRANIM JAMSTVIMA</vt:lpstr>
      <vt:lpstr>PRIMICI OD FINANCIJSKE IMOVINE I ZADUŽIVANJA</vt:lpstr>
      <vt:lpstr>RASHODI I IZDACI</vt:lpstr>
      <vt:lpstr>KAPITALNI PROJEKTI</vt:lpstr>
      <vt:lpstr>IZGRADNJA I ASFALTIRANJE NC I KLIZIŠTA (1)</vt:lpstr>
      <vt:lpstr>IZGRADNJA I ASFALTIRANJE NC I KLIZIŠTA (2)</vt:lpstr>
      <vt:lpstr>SANACIJA I MODERNIZACIJA NERAZVRSTANIH CESTA- SREDSTVA KREDITA HBOR-A </vt:lpstr>
      <vt:lpstr>REKONSTRUKCIJA NC 2-099 SEKIREVO SELO-KARIVAROŠ-SVETI MATEJ </vt:lpstr>
      <vt:lpstr>MODERNIZACIJA NC 1-038 MUCAKI- HRENI U SLANOM POTOKU </vt:lpstr>
      <vt:lpstr>IZGRADNJA I OPREMANJE DJEČJIH IGRALIŠTA </vt:lpstr>
      <vt:lpstr>OSTALE KAPITALNE INVESTICIJE </vt:lpstr>
      <vt:lpstr>PROŠIRENJE DJEČJEG VRTIĆA JUREK </vt:lpstr>
      <vt:lpstr>ODRŽAVANJE KOMUNALNE INFRASTRUKTURE</vt:lpstr>
      <vt:lpstr>HVALA NA PAŽNJI!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Nikolina</dc:creator>
  <cp:lastModifiedBy>Gordana</cp:lastModifiedBy>
  <cp:revision>11</cp:revision>
  <dcterms:created xsi:type="dcterms:W3CDTF">2025-07-07T10:42:11Z</dcterms:created>
  <dcterms:modified xsi:type="dcterms:W3CDTF">2025-07-08T11:26:58Z</dcterms:modified>
</cp:coreProperties>
</file>